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96" r:id="rId3"/>
    <p:sldId id="297" r:id="rId4"/>
    <p:sldId id="298" r:id="rId5"/>
    <p:sldId id="299" r:id="rId6"/>
    <p:sldId id="291" r:id="rId7"/>
    <p:sldId id="29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69"/>
    <p:restoredTop sz="92135"/>
  </p:normalViewPr>
  <p:slideViewPr>
    <p:cSldViewPr snapToGrid="0" snapToObjects="1">
      <p:cViewPr varScale="1">
        <p:scale>
          <a:sx n="98" d="100"/>
          <a:sy n="98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AADA8-1C22-1342-B0A2-1277E07A1132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E9CBE-103D-614D-933D-6F8E197DB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552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62692C-9F3F-6047-A805-C164951700F5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62692C-9F3F-6047-A805-C164951700F5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3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400" dirty="0"/>
              <a:t>Hieroglyphs</a:t>
            </a: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D1C364C-8702-4ED9-9D23-41CDB298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82397-4434-23FE-9A4C-A71869EC5254}"/>
              </a:ext>
            </a:extLst>
          </p:cNvPr>
          <p:cNvSpPr txBox="1"/>
          <p:nvPr/>
        </p:nvSpPr>
        <p:spPr>
          <a:xfrm>
            <a:off x="6729999" y="4398898"/>
            <a:ext cx="4366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GOAL/S: 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Write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using hieroglyphs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1627" y="6453741"/>
            <a:ext cx="4829101" cy="37311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Week 7, Lesson 3</a:t>
            </a:r>
          </a:p>
        </p:txBody>
      </p:sp>
      <p:pic>
        <p:nvPicPr>
          <p:cNvPr id="2" name="Picture 6" descr="mage result for ancient egypt">
            <a:extLst>
              <a:ext uri="{FF2B5EF4-FFF2-40B4-BE49-F238E27FC236}">
                <a16:creationId xmlns:a16="http://schemas.microsoft.com/office/drawing/2014/main" id="{E0911E46-27BB-DF1F-3EDC-4E0ABDC34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9628"/>
          <a:stretch/>
        </p:blipFill>
        <p:spPr bwMode="auto">
          <a:xfrm>
            <a:off x="521955" y="902440"/>
            <a:ext cx="5702651" cy="49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19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90D4-85C5-AA77-A064-8C77217C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‘Hieroglyphs’?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305A-67B6-C006-1D95-707D2F0EB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sz="1800" dirty="0">
                <a:effectLst/>
                <a:latin typeface="Calibri" panose="020F0502020204030204" pitchFamily="34" charset="0"/>
              </a:rPr>
              <a:t>Egyptian hieroglyphs or literally “</a:t>
            </a:r>
            <a:r>
              <a:rPr lang="en-AU" sz="1800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sacred carvings</a:t>
            </a:r>
            <a:r>
              <a:rPr lang="en-AU" sz="1800" dirty="0">
                <a:effectLst/>
                <a:latin typeface="Calibri" panose="020F0502020204030204" pitchFamily="34" charset="0"/>
              </a:rPr>
              <a:t>” were in use before 3100 BCE.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>
                <a:effectLst/>
                <a:latin typeface="Calibri" panose="020F0502020204030204" pitchFamily="34" charset="0"/>
              </a:rPr>
              <a:t>They developed from pictures of objects or things (pictographs), and they always retained their pictorial form.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i="1" dirty="0">
                <a:effectLst/>
                <a:latin typeface="Calibri" panose="020F0502020204030204" pitchFamily="34" charset="0"/>
              </a:rPr>
              <a:t>Pictographs </a:t>
            </a:r>
            <a:r>
              <a:rPr lang="en-AU" sz="1800" dirty="0">
                <a:effectLst/>
                <a:latin typeface="Calibri" panose="020F0502020204030204" pitchFamily="34" charset="0"/>
              </a:rPr>
              <a:t>are </a:t>
            </a:r>
            <a:r>
              <a:rPr lang="en-AU" sz="1800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simple drawings of objects that prehistoric peoples knew and saw around them, which they used as symbols to represent the words for the objects in their particular language</a:t>
            </a:r>
            <a:r>
              <a:rPr lang="en-AU" sz="1800" dirty="0">
                <a:effectLst/>
                <a:latin typeface="Calibri" panose="020F050202020403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>
                <a:effectLst/>
                <a:latin typeface="Calibri" panose="020F0502020204030204" pitchFamily="34" charset="0"/>
              </a:rPr>
              <a:t> </a:t>
            </a:r>
            <a:r>
              <a:rPr lang="en-AU" sz="1800" i="1" dirty="0">
                <a:effectLst/>
                <a:latin typeface="Calibri" panose="020F0502020204030204" pitchFamily="34" charset="0"/>
              </a:rPr>
              <a:t>Phonograms </a:t>
            </a:r>
            <a:r>
              <a:rPr lang="en-AU" sz="1800" dirty="0">
                <a:effectLst/>
                <a:latin typeface="Calibri" panose="020F0502020204030204" pitchFamily="34" charset="0"/>
              </a:rPr>
              <a:t>are “</a:t>
            </a:r>
            <a:r>
              <a:rPr lang="en-AU" sz="1800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sound signs</a:t>
            </a:r>
            <a:r>
              <a:rPr lang="en-AU" sz="1800" dirty="0">
                <a:effectLst/>
                <a:latin typeface="Calibri" panose="020F0502020204030204" pitchFamily="34" charset="0"/>
              </a:rPr>
              <a:t>” that represent the individual sounds which make up the words in a language. </a:t>
            </a:r>
          </a:p>
          <a:p>
            <a:pPr marL="0" indent="0">
              <a:buNone/>
            </a:pPr>
            <a:endParaRPr lang="en-AU" sz="18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AU" sz="2400" b="1" dirty="0">
                <a:effectLst/>
                <a:latin typeface="Calibri" panose="020F0502020204030204" pitchFamily="34" charset="0"/>
              </a:rPr>
              <a:t>The Egyptian “alphabet” are pictographs that function as phonograms. 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30701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FF5B-4CCC-EB39-4774-73A2D36F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Scribes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FDF86-8FAD-6CD2-FBB6-69994DB3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  <a:latin typeface="Calibri" panose="020F0502020204030204" pitchFamily="34" charset="0"/>
              </a:rPr>
              <a:t>Scribes were ancient Egyptian </a:t>
            </a:r>
            <a:r>
              <a:rPr lang="en-AU" b="1" u="sng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writers and carvers </a:t>
            </a:r>
            <a:r>
              <a:rPr lang="en-AU" dirty="0">
                <a:effectLst/>
                <a:latin typeface="Calibri" panose="020F0502020204030204" pitchFamily="34" charset="0"/>
              </a:rPr>
              <a:t>serving as administrators, tax gatherers and accountants. They had a high status in society and directed and supervised many others. Their duties included: </a:t>
            </a:r>
            <a:endParaRPr lang="en-AU" dirty="0"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Calibri" panose="020F0502020204030204" pitchFamily="34" charset="0"/>
              </a:rPr>
              <a:t> Imposition and collection of taxes </a:t>
            </a:r>
            <a:endParaRPr lang="en-AU" dirty="0"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Calibri" panose="020F0502020204030204" pitchFamily="34" charset="0"/>
              </a:rPr>
              <a:t> Keeping accounts</a:t>
            </a:r>
            <a:endParaRPr lang="en-AU" dirty="0"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Calibri" panose="020F0502020204030204" pitchFamily="34" charset="0"/>
              </a:rPr>
              <a:t> Keeping army records</a:t>
            </a:r>
            <a:endParaRPr lang="en-AU" dirty="0"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Calibri" panose="020F0502020204030204" pitchFamily="34" charset="0"/>
              </a:rPr>
              <a:t> Controlling the law courts 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Calibri" panose="020F0502020204030204" pitchFamily="34" charset="0"/>
              </a:rPr>
              <a:t> Composing and copying religious and other texts </a:t>
            </a:r>
            <a:endParaRPr lang="en-AU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0CF65-7E1D-9BBC-E388-6CB54C581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" b="4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2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93CC8-A4E8-4CC3-0085-4CA65E06A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Rosetta Stone</a:t>
            </a:r>
          </a:p>
        </p:txBody>
      </p:sp>
      <p:pic>
        <p:nvPicPr>
          <p:cNvPr id="1026" name="Picture 2" descr="Rosetta Stone - Wikipedia">
            <a:extLst>
              <a:ext uri="{FF2B5EF4-FFF2-40B4-BE49-F238E27FC236}">
                <a16:creationId xmlns:a16="http://schemas.microsoft.com/office/drawing/2014/main" id="{4DB2E4C4-5CB8-30FD-576F-7261815B5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r="5979"/>
          <a:stretch/>
        </p:blipFill>
        <p:spPr bwMode="auto">
          <a:xfrm>
            <a:off x="633999" y="640081"/>
            <a:ext cx="4001315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C426F-6B8B-D3FB-10E6-3A034D837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 lnSpcReduction="10000"/>
          </a:bodyPr>
          <a:lstStyle/>
          <a:p>
            <a:pPr algn="ctr"/>
            <a:r>
              <a:rPr lang="en-AU" sz="2400" dirty="0">
                <a:effectLst/>
                <a:latin typeface="Calibri" panose="020F0502020204030204" pitchFamily="34" charset="0"/>
              </a:rPr>
              <a:t>Uncovered by Napoleon’s troops in 1799 in the Nile Delta near Rosetta, Egypt, this black basalt stone carried an inscription in three scripts – Greek, hieroglyphs, and demotic. </a:t>
            </a:r>
          </a:p>
          <a:p>
            <a:pPr algn="ctr"/>
            <a:endParaRPr lang="en-AU" sz="2400" dirty="0">
              <a:latin typeface="Calibri" panose="020F0502020204030204" pitchFamily="34" charset="0"/>
            </a:endParaRPr>
          </a:p>
          <a:p>
            <a:pPr algn="ctr"/>
            <a:r>
              <a:rPr lang="en-AU" sz="2400" dirty="0">
                <a:effectLst/>
                <a:latin typeface="Calibri" panose="020F0502020204030204" pitchFamily="34" charset="0"/>
              </a:rPr>
              <a:t>Ceded to Britain in 1801 CE, the Rosetta Stone now resides in the British Museum. In 1822 CE, French Egyptologist Jean- </a:t>
            </a:r>
            <a:r>
              <a:rPr lang="en-AU" sz="2400" dirty="0" err="1">
                <a:effectLst/>
                <a:latin typeface="Calibri" panose="020F0502020204030204" pitchFamily="34" charset="0"/>
              </a:rPr>
              <a:t>François</a:t>
            </a:r>
            <a:r>
              <a:rPr lang="en-AU" sz="2400" dirty="0">
                <a:effectLst/>
                <a:latin typeface="Calibri" panose="020F0502020204030204" pitchFamily="34" charset="0"/>
              </a:rPr>
              <a:t> Champollion decoded its meaning and now, after nearly 2000 years, hieroglyphs can be read once again! </a:t>
            </a:r>
            <a:endParaRPr lang="en-AU" sz="2400" dirty="0"/>
          </a:p>
          <a:p>
            <a:pPr algn="ctr"/>
            <a:endParaRPr lang="en-US" sz="2400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9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EB60-BD3F-191A-ABAA-AB48CA6D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Level A: Decode the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EEE7E-68B4-31AF-75E5-AF88B679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Using the alphabet provided, decode the following: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6E38A-DF39-10A8-F6B6-2BC456A6786F}"/>
              </a:ext>
            </a:extLst>
          </p:cNvPr>
          <p:cNvSpPr txBox="1"/>
          <p:nvPr/>
        </p:nvSpPr>
        <p:spPr>
          <a:xfrm>
            <a:off x="8021052" y="2662989"/>
            <a:ext cx="39319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800" dirty="0"/>
              <a:t>Hieroglyphs can be written from left to right, right to left, or top to bottom. </a:t>
            </a:r>
          </a:p>
          <a:p>
            <a:pPr lvl="1" algn="ctr"/>
            <a:endParaRPr lang="en-US" sz="1800" dirty="0"/>
          </a:p>
          <a:p>
            <a:pPr lvl="1" algn="ctr"/>
            <a:r>
              <a:rPr lang="en-US" sz="1800" dirty="0"/>
              <a:t>The direction to read is indicated by the way the humans and animals are facing.</a:t>
            </a:r>
          </a:p>
          <a:p>
            <a:pPr lvl="1" algn="ctr"/>
            <a:endParaRPr lang="en-US" dirty="0"/>
          </a:p>
          <a:p>
            <a:pPr lvl="1" algn="ctr"/>
            <a:r>
              <a:rPr lang="en-US" sz="1800" dirty="0"/>
              <a:t>Read towards the faces. Often hieroglyphs will be written within registers. These are divided spaces among a text marked off by horizontal or vertical lines. </a:t>
            </a:r>
            <a:endParaRPr lang="en-US" sz="18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C0BC8-E4B3-249A-F18B-DF144EC3C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" y="2402173"/>
            <a:ext cx="6528920" cy="42149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DD4D34-05C5-EEC4-5170-314E1284DF85}"/>
              </a:ext>
            </a:extLst>
          </p:cNvPr>
          <p:cNvCxnSpPr/>
          <p:nvPr/>
        </p:nvCxnSpPr>
        <p:spPr>
          <a:xfrm>
            <a:off x="2068830" y="2356448"/>
            <a:ext cx="3920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F0BE15-8288-EC50-65D3-83344E3E439A}"/>
              </a:ext>
            </a:extLst>
          </p:cNvPr>
          <p:cNvCxnSpPr/>
          <p:nvPr/>
        </p:nvCxnSpPr>
        <p:spPr>
          <a:xfrm>
            <a:off x="2068829" y="2823210"/>
            <a:ext cx="0" cy="605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EFA6DC-AEEF-0735-62E2-3350694A0F20}"/>
              </a:ext>
            </a:extLst>
          </p:cNvPr>
          <p:cNvCxnSpPr/>
          <p:nvPr/>
        </p:nvCxnSpPr>
        <p:spPr>
          <a:xfrm>
            <a:off x="811530" y="3509010"/>
            <a:ext cx="0" cy="236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02A9F9-1A69-86ED-E0AC-52DE7B2CD317}"/>
              </a:ext>
            </a:extLst>
          </p:cNvPr>
          <p:cNvCxnSpPr/>
          <p:nvPr/>
        </p:nvCxnSpPr>
        <p:spPr>
          <a:xfrm>
            <a:off x="7340450" y="3429000"/>
            <a:ext cx="0" cy="2440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132DE1-CC88-9077-43FE-0DC909A1DDD6}"/>
              </a:ext>
            </a:extLst>
          </p:cNvPr>
          <p:cNvSpPr txBox="1"/>
          <p:nvPr/>
        </p:nvSpPr>
        <p:spPr>
          <a:xfrm>
            <a:off x="1840230" y="219020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6C453-C4E2-6233-B468-12D2F7832EDC}"/>
              </a:ext>
            </a:extLst>
          </p:cNvPr>
          <p:cNvSpPr txBox="1"/>
          <p:nvPr/>
        </p:nvSpPr>
        <p:spPr>
          <a:xfrm>
            <a:off x="1954529" y="343368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2E713-A79A-1A9B-5CB1-B5C3BE8108FA}"/>
              </a:ext>
            </a:extLst>
          </p:cNvPr>
          <p:cNvSpPr txBox="1"/>
          <p:nvPr/>
        </p:nvSpPr>
        <p:spPr>
          <a:xfrm>
            <a:off x="520064" y="380301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043E06-D835-4D89-C1CC-E7E5C6F36F41}"/>
              </a:ext>
            </a:extLst>
          </p:cNvPr>
          <p:cNvSpPr txBox="1"/>
          <p:nvPr/>
        </p:nvSpPr>
        <p:spPr>
          <a:xfrm>
            <a:off x="7361917" y="399414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1307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4" y="0"/>
            <a:ext cx="10721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35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911269"/>
            <a:ext cx="11360800" cy="763600"/>
          </a:xfrm>
        </p:spPr>
        <p:txBody>
          <a:bodyPr/>
          <a:lstStyle/>
          <a:p>
            <a:pPr algn="ctr"/>
            <a:r>
              <a:rPr lang="en-US" dirty="0"/>
              <a:t>ACTIVITY 2 </a:t>
            </a:r>
            <a:r>
              <a:rPr lang="mr-IN" dirty="0"/>
              <a:t>–</a:t>
            </a:r>
            <a:r>
              <a:rPr lang="en-US" dirty="0"/>
              <a:t> Level B: Make a CARTOUCHE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200" y="1812029"/>
            <a:ext cx="11360800" cy="4555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oval circle with a name written in it, rather like a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nameplate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the early days of ancient Egypt, a cartouche was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attached to the coffins of kings and queens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time went on, many people hired an artist to create a cartouche for their own coffins.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ancient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Egyptians believed that you had to have your name written down somewhere, so that you would not disappear when you died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attaching a cartouche to their coffin, people made sure their name was written down in one place at least! </a:t>
            </a:r>
          </a:p>
          <a:p>
            <a:pPr marL="152396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396" indent="0">
              <a:buNone/>
            </a:pPr>
            <a:r>
              <a:rPr lang="en-US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INSTRUCTIONS: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 Cartouche with your 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 can write your name as you would in English, letter by letter, or write the letters for just the sounds in your name, eliminating any silent or repeated letters. 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132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6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DA97FB"/>
      </a:accent1>
      <a:accent2>
        <a:srgbClr val="925FFD"/>
      </a:accent2>
      <a:accent3>
        <a:srgbClr val="521B92"/>
      </a:accent3>
      <a:accent4>
        <a:srgbClr val="E89CFF"/>
      </a:accent4>
      <a:accent5>
        <a:srgbClr val="A84BE1"/>
      </a:accent5>
      <a:accent6>
        <a:srgbClr val="8838E6"/>
      </a:accent6>
      <a:hlink>
        <a:srgbClr val="300A99"/>
      </a:hlink>
      <a:folHlink>
        <a:srgbClr val="6E5CA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{36CBF037-A368-844E-AAD3-A3BE395EBCEA}tf16401369</Template>
  <TotalTime>435</TotalTime>
  <Words>499</Words>
  <Application>Microsoft Macintosh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Retrospect</vt:lpstr>
      <vt:lpstr>Hieroglyphs</vt:lpstr>
      <vt:lpstr>What are ‘Hieroglyphs’?</vt:lpstr>
      <vt:lpstr>Scribes</vt:lpstr>
      <vt:lpstr>The Rosetta Stone</vt:lpstr>
      <vt:lpstr>ACTIVITY 1 – Level A: Decode the Writing</vt:lpstr>
      <vt:lpstr>PowerPoint Presentation</vt:lpstr>
      <vt:lpstr>ACTIVITY 2 – Level B: Make a CARTOUCHE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BARRIE Lauren [Ridge View Secondary College]</dc:creator>
  <cp:lastModifiedBy>BARRIE Lauren [Ridge View Secondary College]</cp:lastModifiedBy>
  <cp:revision>176</cp:revision>
  <dcterms:created xsi:type="dcterms:W3CDTF">2022-07-13T05:26:46Z</dcterms:created>
  <dcterms:modified xsi:type="dcterms:W3CDTF">2024-05-30T03:28:50Z</dcterms:modified>
</cp:coreProperties>
</file>